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4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8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49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08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61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97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52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15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6/8/2020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35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821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94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fif"/><Relationship Id="rId3" Type="http://schemas.openxmlformats.org/officeDocument/2006/relationships/audio" Target="../media/media3.m4a"/><Relationship Id="rId7" Type="http://schemas.openxmlformats.org/officeDocument/2006/relationships/image" Target="../media/image9.jfif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f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fif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jfif"/><Relationship Id="rId11" Type="http://schemas.openxmlformats.org/officeDocument/2006/relationships/image" Target="../media/image4.png"/><Relationship Id="rId5" Type="http://schemas.openxmlformats.org/officeDocument/2006/relationships/image" Target="../media/image12.jfif"/><Relationship Id="rId10" Type="http://schemas.openxmlformats.org/officeDocument/2006/relationships/image" Target="../media/image17.jfif"/><Relationship Id="rId4" Type="http://schemas.openxmlformats.org/officeDocument/2006/relationships/image" Target="../media/image11.jfif"/><Relationship Id="rId9" Type="http://schemas.openxmlformats.org/officeDocument/2006/relationships/image" Target="../media/image16.jf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5.jfif"/><Relationship Id="rId5" Type="http://schemas.openxmlformats.org/officeDocument/2006/relationships/image" Target="../media/image24.jfif"/><Relationship Id="rId4" Type="http://schemas.openxmlformats.org/officeDocument/2006/relationships/image" Target="../media/image23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B4E5764-618B-45CD-B137-77075E60D7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C92A03-CEC7-4A69-BAF0-6D91D5DA80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F125DB-DDC4-4E82-B74F-B392786F5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4C5D3-1990-49B2-B846-9148805AB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160" y="1348844"/>
            <a:ext cx="5716338" cy="3042706"/>
          </a:xfrm>
        </p:spPr>
        <p:txBody>
          <a:bodyPr>
            <a:normAutofit/>
          </a:bodyPr>
          <a:lstStyle/>
          <a:p>
            <a:r>
              <a:rPr lang="en-IN" sz="5100">
                <a:solidFill>
                  <a:schemeClr val="tx1"/>
                </a:solidFill>
              </a:rPr>
              <a:t>Aarogya@home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B26D8-1F1D-4FCF-9727-59322B39CA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8697" y="4682061"/>
            <a:ext cx="5355264" cy="950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>
                <a:solidFill>
                  <a:schemeClr val="tx1"/>
                </a:solidFill>
              </a:rPr>
              <a:t>WIT Hackathon submission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4D74684A-298A-4991-8049-932BE04155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2">
            <a:extLst>
              <a:ext uri="{FF2B5EF4-FFF2-40B4-BE49-F238E27FC236}">
                <a16:creationId xmlns:a16="http://schemas.microsoft.com/office/drawing/2014/main" id="{A6DE01FA-1462-4638-BA9A-07380B00F4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4">
            <a:extLst>
              <a:ext uri="{FF2B5EF4-FFF2-40B4-BE49-F238E27FC236}">
                <a16:creationId xmlns:a16="http://schemas.microsoft.com/office/drawing/2014/main" id="{0EEB6783-DFF6-4785-A66F-330EC2E04C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900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C54B29-4C88-42A5-940E-9ECB9E0B03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C1E7B1-7696-4500-9716-5F54E150FF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41"/>
          <a:stretch/>
        </p:blipFill>
        <p:spPr>
          <a:xfrm>
            <a:off x="7449401" y="621794"/>
            <a:ext cx="4110427" cy="2843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7C0F4-FA95-4E96-9D8B-4DEFA4C8E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0" r="-1" b="-1"/>
          <a:stretch/>
        </p:blipFill>
        <p:spPr>
          <a:xfrm>
            <a:off x="7449402" y="3629608"/>
            <a:ext cx="4110426" cy="26066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46FCDEC-61C7-41C1-A72E-FC80761B01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4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6000">
        <p15:prstTrans prst="pageCurlDouble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AD9C8B-EC74-4D2A-9863-1216A15674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r="12364"/>
          <a:stretch>
            <a:fillRect/>
          </a:stretch>
        </p:blipFill>
        <p:spPr>
          <a:xfrm>
            <a:off x="228598" y="219988"/>
            <a:ext cx="7696201" cy="6382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BBD4A5-0ECC-455F-9507-62A3036E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06" y="506026"/>
            <a:ext cx="3201902" cy="1157471"/>
          </a:xfrm>
        </p:spPr>
        <p:txBody>
          <a:bodyPr/>
          <a:lstStyle/>
          <a:p>
            <a:r>
              <a:rPr lang="en-IN" dirty="0"/>
              <a:t>Overwhelmed hospitals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5EEC8-B765-4494-9941-63E374437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249424"/>
            <a:ext cx="3259030" cy="2043373"/>
          </a:xfrm>
        </p:spPr>
        <p:txBody>
          <a:bodyPr>
            <a:noAutofit/>
          </a:bodyPr>
          <a:lstStyle/>
          <a:p>
            <a:r>
              <a:rPr lang="en-IN" sz="3200" dirty="0"/>
              <a:t>Patients dying without treatment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E8206D-D59F-4780-B294-619BF90D2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9" y="219988"/>
            <a:ext cx="7853780" cy="1304906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E094E6F9-3466-4260-84B8-BE0A701D0929}"/>
              </a:ext>
            </a:extLst>
          </p:cNvPr>
          <p:cNvSpPr txBox="1">
            <a:spLocks/>
          </p:cNvSpPr>
          <p:nvPr/>
        </p:nvSpPr>
        <p:spPr>
          <a:xfrm>
            <a:off x="8534378" y="4608576"/>
            <a:ext cx="3144774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dirty="0"/>
              <a:t>People lost income opportunities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546776B-6E46-4CC2-8EE4-0BC81720B0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8974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8000">
        <p15:prstTrans prst="pageCurlDouble"/>
      </p:transition>
    </mc:Choice>
    <mc:Fallback xmlns="">
      <p:transition spd="slow" advClick="0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1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1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1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/>
      <p:bldP spid="4" grpId="0" build="p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441CA-8FE9-4FE7-984C-97CBF1FDF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 load from hospitals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56C3-322E-428C-91F1-540A29827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942611"/>
            <a:ext cx="3144774" cy="1414451"/>
          </a:xfrm>
        </p:spPr>
        <p:txBody>
          <a:bodyPr>
            <a:noAutofit/>
          </a:bodyPr>
          <a:lstStyle/>
          <a:p>
            <a:r>
              <a:rPr lang="en-IN" sz="3200" dirty="0"/>
              <a:t>Recover at the comfort of home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7C033-2EDE-42A0-A39A-D4FE8EFB0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2840478"/>
            <a:ext cx="5633942" cy="361235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050C30-EB8E-462E-9C09-6C37F2EB9C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r="13821"/>
          <a:stretch>
            <a:fillRect/>
          </a:stretch>
        </p:blipFill>
        <p:spPr>
          <a:xfrm>
            <a:off x="2946555" y="256714"/>
            <a:ext cx="5006789" cy="415216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3B896-E01F-4E45-A96B-F0C72E750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06" y="4462666"/>
            <a:ext cx="2676082" cy="1990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30E4D4-4103-45ED-9F91-D7B16A0D0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0502"/>
            <a:ext cx="3478585" cy="2307192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18F051AB-9229-4A2D-A4ED-2C4A4A25DED9}"/>
              </a:ext>
            </a:extLst>
          </p:cNvPr>
          <p:cNvSpPr txBox="1">
            <a:spLocks/>
          </p:cNvSpPr>
          <p:nvPr/>
        </p:nvSpPr>
        <p:spPr>
          <a:xfrm>
            <a:off x="8477250" y="4575586"/>
            <a:ext cx="3144774" cy="16459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dirty="0"/>
              <a:t>New business ecosystem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02E5D63-10E4-4BE6-AF85-3EB8886026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447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9000">
        <p15:prstTrans prst="pageCurlDouble"/>
      </p:transition>
    </mc:Choice>
    <mc:Fallback xmlns="">
      <p:transition spd="slow" advClick="0" advTm="2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3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  <p:bldP spid="4" grpId="0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8E44CB-7E4C-4C4C-BB95-7D615EE7BD20}"/>
              </a:ext>
            </a:extLst>
          </p:cNvPr>
          <p:cNvSpPr/>
          <p:nvPr/>
        </p:nvSpPr>
        <p:spPr>
          <a:xfrm>
            <a:off x="649026" y="389744"/>
            <a:ext cx="7325741" cy="6026046"/>
          </a:xfrm>
          <a:prstGeom prst="roundRect">
            <a:avLst/>
          </a:prstGeom>
          <a:effectLst>
            <a:softEdge rad="12700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9D0EC-F176-4A3E-BD54-4C19727FF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46" y="569782"/>
            <a:ext cx="2362787" cy="1572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69080-3E51-43D0-9364-9A2FF67B7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45" y="4248282"/>
            <a:ext cx="2362787" cy="1663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C0E59-D71D-4016-9A92-FE906DA9C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76" y="2440171"/>
            <a:ext cx="2847975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73C62-5870-4257-9AD0-FC2A796B4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58" y="2352127"/>
            <a:ext cx="2300875" cy="1686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34306-6C68-46F2-B690-EFC9400782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19" y="646684"/>
            <a:ext cx="2426843" cy="1572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8F63D0-A83B-4BD0-8DF4-D61B81265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20" y="2352126"/>
            <a:ext cx="2426843" cy="16861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16151B-476B-4187-8F80-C21C9A9A8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19" y="4238521"/>
            <a:ext cx="2426843" cy="16506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DE7D00E-D990-4F7D-9112-B0D5DF51FBF6}"/>
              </a:ext>
            </a:extLst>
          </p:cNvPr>
          <p:cNvSpPr/>
          <p:nvPr/>
        </p:nvSpPr>
        <p:spPr>
          <a:xfrm rot="16200000" flipH="1">
            <a:off x="4561115" y="2848857"/>
            <a:ext cx="531106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Aarogya@home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supplier </a:t>
            </a:r>
          </a:p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ecosystem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9AD2F2-EF6A-452F-B56F-69311618C2F4}"/>
              </a:ext>
            </a:extLst>
          </p:cNvPr>
          <p:cNvSpPr/>
          <p:nvPr/>
        </p:nvSpPr>
        <p:spPr>
          <a:xfrm flipH="1">
            <a:off x="8731887" y="4124509"/>
            <a:ext cx="26853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Aarogya@home</a:t>
            </a: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mobile app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4D5FAD-2710-49E3-A4F4-42DA444E554E}"/>
              </a:ext>
            </a:extLst>
          </p:cNvPr>
          <p:cNvCxnSpPr/>
          <p:nvPr/>
        </p:nvCxnSpPr>
        <p:spPr>
          <a:xfrm>
            <a:off x="7974767" y="3207895"/>
            <a:ext cx="509666" cy="0"/>
          </a:xfrm>
          <a:prstGeom prst="straightConnector1">
            <a:avLst/>
          </a:prstGeom>
          <a:ln>
            <a:noFill/>
            <a:tailEnd type="triangle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E910E81-E90C-4A10-B172-FDE0D8BB8D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39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3000">
        <p15:prstTrans prst="pageCurlDouble"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B6D80C-8C92-40C6-B690-88DBEC6F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505768"/>
          </a:xfrm>
        </p:spPr>
        <p:txBody>
          <a:bodyPr/>
          <a:lstStyle/>
          <a:p>
            <a:r>
              <a:rPr lang="en-IN" dirty="0"/>
              <a:t>Roadmap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F2182-7B59-40DD-88E8-9AC50BB68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1259174"/>
            <a:ext cx="3144774" cy="463870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Cloud based aggregation platform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Central database on cloud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API wrapper on the business logic layer on cloud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Web portal for the suppliers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Notification capability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Identity and access management functions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C677FB-BB3F-4F4D-BB6A-1991A375FAB0}"/>
              </a:ext>
            </a:extLst>
          </p:cNvPr>
          <p:cNvGrpSpPr/>
          <p:nvPr/>
        </p:nvGrpSpPr>
        <p:grpSpPr>
          <a:xfrm>
            <a:off x="569976" y="395056"/>
            <a:ext cx="7446856" cy="6027614"/>
            <a:chOff x="670527" y="606136"/>
            <a:chExt cx="10568972" cy="73537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CCCA24-16EC-430C-A526-7373329F8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1948" y="2730688"/>
              <a:ext cx="880530" cy="79187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4B50BF-CEA0-4720-89B2-8CCFA8D34AB7}"/>
                </a:ext>
              </a:extLst>
            </p:cNvPr>
            <p:cNvSpPr txBox="1"/>
            <p:nvPr/>
          </p:nvSpPr>
          <p:spPr>
            <a:xfrm>
              <a:off x="1005221" y="1108327"/>
              <a:ext cx="2339881" cy="369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Patient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A993AA-A945-4AEE-BE5C-3834025DF639}"/>
                </a:ext>
              </a:extLst>
            </p:cNvPr>
            <p:cNvCxnSpPr/>
            <p:nvPr/>
          </p:nvCxnSpPr>
          <p:spPr>
            <a:xfrm>
              <a:off x="2175162" y="2981795"/>
              <a:ext cx="1040823" cy="0"/>
            </a:xfrm>
            <a:prstGeom prst="straightConnector1">
              <a:avLst/>
            </a:prstGeom>
            <a:ln w="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5D2CB6-E4BD-4BDE-8465-72ABFC0A30F0}"/>
                </a:ext>
              </a:extLst>
            </p:cNvPr>
            <p:cNvSpPr/>
            <p:nvPr/>
          </p:nvSpPr>
          <p:spPr>
            <a:xfrm>
              <a:off x="7491626" y="606136"/>
              <a:ext cx="3747873" cy="54816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30C593E-16C1-4E10-90D0-7FD4FC5A1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15985" y="1657350"/>
              <a:ext cx="1935759" cy="23812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574B72-F20D-4944-B1BD-106A7EE51CCB}"/>
                </a:ext>
              </a:extLst>
            </p:cNvPr>
            <p:cNvSpPr txBox="1"/>
            <p:nvPr/>
          </p:nvSpPr>
          <p:spPr>
            <a:xfrm>
              <a:off x="2758472" y="4064611"/>
              <a:ext cx="3429112" cy="922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Mobile app -built on Android Studio &amp; in-built SQL lite DB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66B0D2-D64D-43C1-9652-EC278243DC16}"/>
                </a:ext>
              </a:extLst>
            </p:cNvPr>
            <p:cNvCxnSpPr/>
            <p:nvPr/>
          </p:nvCxnSpPr>
          <p:spPr>
            <a:xfrm>
              <a:off x="4972050" y="3025518"/>
              <a:ext cx="243107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lg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D4BB0D2-FB4B-429F-90B0-FAE2F089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5001" y="2280155"/>
              <a:ext cx="1257840" cy="16337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04D8AD-93E0-43FD-B4BD-DD541B2ABD2C}"/>
                </a:ext>
              </a:extLst>
            </p:cNvPr>
            <p:cNvSpPr txBox="1"/>
            <p:nvPr/>
          </p:nvSpPr>
          <p:spPr>
            <a:xfrm>
              <a:off x="7814470" y="5019030"/>
              <a:ext cx="2914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IBM Watson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675D1B-D339-437E-A016-871ECEBE1592}"/>
                </a:ext>
              </a:extLst>
            </p:cNvPr>
            <p:cNvSpPr txBox="1"/>
            <p:nvPr/>
          </p:nvSpPr>
          <p:spPr>
            <a:xfrm>
              <a:off x="5240250" y="2656186"/>
              <a:ext cx="2162872" cy="646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API integration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CCBD-F1AE-40B5-A2B3-42D67365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0046" y="2280155"/>
              <a:ext cx="1434059" cy="163375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57635A-C9DF-403A-800C-DA1D1BF44731}"/>
                </a:ext>
              </a:extLst>
            </p:cNvPr>
            <p:cNvSpPr txBox="1"/>
            <p:nvPr/>
          </p:nvSpPr>
          <p:spPr>
            <a:xfrm>
              <a:off x="670527" y="6795832"/>
              <a:ext cx="10468174" cy="116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/>
                <a:t>Aarogya@Home</a:t>
              </a:r>
              <a:r>
                <a:rPr lang="en-US" sz="2800" b="1" dirty="0"/>
                <a:t> user interaction via Mobile-app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554DF0D-8E00-484F-A348-3C4AC049414C}"/>
              </a:ext>
            </a:extLst>
          </p:cNvPr>
          <p:cNvSpPr txBox="1"/>
          <p:nvPr/>
        </p:nvSpPr>
        <p:spPr>
          <a:xfrm>
            <a:off x="5565432" y="868316"/>
            <a:ext cx="2304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Recommendation for self-quarantine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3D50484-32B6-4F8C-81A7-D808FBDA5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647" y="1195628"/>
            <a:ext cx="534953" cy="7572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55993CA-6AA3-4E69-8F65-66CCA19319EA}"/>
              </a:ext>
            </a:extLst>
          </p:cNvPr>
          <p:cNvSpPr txBox="1"/>
          <p:nvPr/>
        </p:nvSpPr>
        <p:spPr>
          <a:xfrm>
            <a:off x="2198893" y="395056"/>
            <a:ext cx="248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 for best offers based on </a:t>
            </a:r>
          </a:p>
          <a:p>
            <a:r>
              <a:rPr lang="en-US" dirty="0"/>
              <a:t>requirement. </a:t>
            </a:r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70695B-D564-41DE-B98E-C62A552A8506}"/>
              </a:ext>
            </a:extLst>
          </p:cNvPr>
          <p:cNvCxnSpPr>
            <a:stCxn id="41" idx="2"/>
            <a:endCxn id="6" idx="0"/>
          </p:cNvCxnSpPr>
          <p:nvPr/>
        </p:nvCxnSpPr>
        <p:spPr>
          <a:xfrm>
            <a:off x="1293124" y="1952899"/>
            <a:ext cx="17866" cy="18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2E1E4F-1BC7-4175-8115-9ABABEFBF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4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29000">
        <p15:prstTrans prst="pageCurlDouble"/>
      </p:transition>
    </mc:Choice>
    <mc:Fallback>
      <p:transition spd="slow" advClick="0" advTm="2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A1AF2B-A912-4568-9FE2-D401FEE0D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1" y="195738"/>
            <a:ext cx="3023252" cy="63857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4952B3-1BD0-4460-923E-056F12CC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4021585"/>
            <a:ext cx="3330051" cy="2311568"/>
          </a:xfrm>
        </p:spPr>
        <p:txBody>
          <a:bodyPr/>
          <a:lstStyle/>
          <a:p>
            <a:r>
              <a:rPr lang="en-IN" sz="2400" dirty="0"/>
              <a:t>Questions to capture customer’s intent and accordingly prioritize relevant products listing.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D3924-05CC-4D15-B596-3E45E50A6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867404"/>
            <a:ext cx="3144774" cy="1042416"/>
          </a:xfrm>
        </p:spPr>
        <p:txBody>
          <a:bodyPr/>
          <a:lstStyle/>
          <a:p>
            <a:r>
              <a:rPr lang="en-IN" dirty="0"/>
              <a:t>Easy categorization of products and services on the Home screen.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82FEE-9469-43E0-A010-17AA83EE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95" y="276515"/>
            <a:ext cx="2869065" cy="6060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BA5CB-B37D-465F-AC05-04D9A3A9E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90" y="498074"/>
            <a:ext cx="2736810" cy="5084768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7C995811-8B78-4230-84B7-F521A5D5148D}"/>
              </a:ext>
            </a:extLst>
          </p:cNvPr>
          <p:cNvSpPr txBox="1">
            <a:spLocks/>
          </p:cNvSpPr>
          <p:nvPr/>
        </p:nvSpPr>
        <p:spPr>
          <a:xfrm>
            <a:off x="8384611" y="704342"/>
            <a:ext cx="3330051" cy="1264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1" kern="1200" cap="none" spc="0" baseline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IN" sz="2400" dirty="0"/>
              <a:t>Suitability check for home-quarantine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0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 advClick="0" advTm="41000">
        <p15:prstTrans prst="pageCurlDouble"/>
      </p:transition>
    </mc:Choice>
    <mc:Fallback>
      <p:transition spd="slow" advClick="0" advTm="4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1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fracture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2.3|0.7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4.1|3|2.4|1.7|1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13B39"/>
      </a:dk2>
      <a:lt2>
        <a:srgbClr val="E8E5E2"/>
      </a:lt2>
      <a:accent1>
        <a:srgbClr val="7FA6C4"/>
      </a:accent1>
      <a:accent2>
        <a:srgbClr val="6DAEAF"/>
      </a:accent2>
      <a:accent3>
        <a:srgbClr val="7AAC98"/>
      </a:accent3>
      <a:accent4>
        <a:srgbClr val="6DB079"/>
      </a:accent4>
      <a:accent5>
        <a:srgbClr val="86AC7A"/>
      </a:accent5>
      <a:accent6>
        <a:srgbClr val="93A96A"/>
      </a:accent6>
      <a:hlink>
        <a:srgbClr val="A1795A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125</Words>
  <Application>Microsoft Office PowerPoint</Application>
  <PresentationFormat>Widescreen</PresentationFormat>
  <Paragraphs>31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Garamond</vt:lpstr>
      <vt:lpstr>Georgia Pro</vt:lpstr>
      <vt:lpstr>Georgia Pro Cond Black</vt:lpstr>
      <vt:lpstr>Wingdings</vt:lpstr>
      <vt:lpstr>SavonVTI</vt:lpstr>
      <vt:lpstr>Aarogya@home</vt:lpstr>
      <vt:lpstr>Overwhelmed hospitals</vt:lpstr>
      <vt:lpstr>Reduce load from hospitals </vt:lpstr>
      <vt:lpstr>PowerPoint Presentation</vt:lpstr>
      <vt:lpstr>Roadmap</vt:lpstr>
      <vt:lpstr>Questions to capture customer’s intent and accordingly prioritize relevant products listing.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Aarogya@home</dc:title>
  <dc:creator>Aditi Mazumder</dc:creator>
  <cp:lastModifiedBy>Aditi Mazumder</cp:lastModifiedBy>
  <cp:revision>63</cp:revision>
  <dcterms:created xsi:type="dcterms:W3CDTF">2020-06-06T17:53:00Z</dcterms:created>
  <dcterms:modified xsi:type="dcterms:W3CDTF">2020-06-07T19:24:08Z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TECHMAHINDRA\ma006165</vt:lpwstr>
  </property>
  <property fmtid="{D5CDD505-2E9C-101B-9397-08002B2CF9AE}" pid="4" name="DLPManualFileClassificationLastModificationDate">
    <vt:lpwstr>1591556693</vt:lpwstr>
  </property>
  <property fmtid="{D5CDD505-2E9C-101B-9397-08002B2CF9AE}" pid="5" name="DLPManualFileClassificationVersion">
    <vt:lpwstr>11.3.2.8</vt:lpwstr>
  </property>
</Properties>
</file>